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89" autoAdjust="0"/>
  </p:normalViewPr>
  <p:slideViewPr>
    <p:cSldViewPr snapToGrid="0" showGuides="1">
      <p:cViewPr varScale="1">
        <p:scale>
          <a:sx n="82" d="100"/>
          <a:sy n="82" d="100"/>
        </p:scale>
        <p:origin x="3078" y="10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01.05.2026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5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6.svg"/><Relationship Id="rId21" Type="http://schemas.openxmlformats.org/officeDocument/2006/relationships/image" Target="../media/image207.svg"/><Relationship Id="rId7" Type="http://schemas.openxmlformats.org/officeDocument/2006/relationships/image" Target="../media/image68.svg"/><Relationship Id="rId12" Type="http://schemas.openxmlformats.org/officeDocument/2006/relationships/image" Target="../media/image6.png"/><Relationship Id="rId17" Type="http://schemas.openxmlformats.org/officeDocument/2006/relationships/image" Target="../media/image169.svg"/><Relationship Id="rId25" Type="http://schemas.openxmlformats.org/officeDocument/2006/relationships/image" Target="../media/image2410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11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12.svg"/><Relationship Id="rId24" Type="http://schemas.openxmlformats.org/officeDocument/2006/relationships/image" Target="../media/image12.png"/><Relationship Id="rId5" Type="http://schemas.openxmlformats.org/officeDocument/2006/relationships/image" Target="../media/image413.svg"/><Relationship Id="rId15" Type="http://schemas.openxmlformats.org/officeDocument/2006/relationships/image" Target="../media/image1414.svg"/><Relationship Id="rId23" Type="http://schemas.openxmlformats.org/officeDocument/2006/relationships/image" Target="../media/image2215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16.svg"/><Relationship Id="rId4" Type="http://schemas.openxmlformats.org/officeDocument/2006/relationships/image" Target="../media/image2.png"/><Relationship Id="rId9" Type="http://schemas.openxmlformats.org/officeDocument/2006/relationships/image" Target="../media/image817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18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aphic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aphic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aphic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aphic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aphic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aphic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aphic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aphic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aphic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aphic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aphic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aphic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aphic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aphic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aphic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aphic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aphic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itle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r>
              <a:rPr lang="en-US" dirty="0"/>
              <a:t>SAVE MONEY</a:t>
            </a:r>
            <a:endParaRPr lang="ru-RU" dirty="0"/>
          </a:p>
        </p:txBody>
      </p:sp>
      <p:sp>
        <p:nvSpPr>
          <p:cNvPr id="86" name="Text Placeholder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87" name="Text Placeholder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8" name="Text Placeholder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9" name="Text Placeholder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0" name="Text Placeholder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1" name="Text Placeholder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2" name="Text Placeholder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3" name="Text Placeholder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4" name="Text Placeholder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FOOD</a:t>
            </a:r>
          </a:p>
        </p:txBody>
      </p:sp>
      <p:sp>
        <p:nvSpPr>
          <p:cNvPr id="95" name="Text Placeholder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HEALTH</a:t>
            </a:r>
          </a:p>
        </p:txBody>
      </p:sp>
      <p:sp>
        <p:nvSpPr>
          <p:cNvPr id="96" name="Text Placeholder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CAR</a:t>
            </a:r>
          </a:p>
        </p:txBody>
      </p:sp>
      <p:sp>
        <p:nvSpPr>
          <p:cNvPr id="97" name="Text Placeholder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HOUSE</a:t>
            </a:r>
          </a:p>
        </p:txBody>
      </p:sp>
      <p:sp>
        <p:nvSpPr>
          <p:cNvPr id="98" name="Text Placeholder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PHONE</a:t>
            </a:r>
          </a:p>
        </p:txBody>
      </p:sp>
      <p:sp>
        <p:nvSpPr>
          <p:cNvPr id="99" name="Text Placeholder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SHOPPING</a:t>
            </a:r>
          </a:p>
        </p:txBody>
      </p:sp>
      <p:sp>
        <p:nvSpPr>
          <p:cNvPr id="100" name="Text Placeholder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CREDITS</a:t>
            </a:r>
          </a:p>
        </p:txBody>
      </p:sp>
      <p:sp>
        <p:nvSpPr>
          <p:cNvPr id="101" name="Text Placeholder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TAXES</a:t>
            </a:r>
          </a:p>
        </p:txBody>
      </p:sp>
      <p:sp>
        <p:nvSpPr>
          <p:cNvPr id="107" name="Text Placeholder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08" name="Text Placeholder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YOUR SAVINGS</a:t>
            </a:r>
          </a:p>
        </p:txBody>
      </p:sp>
      <p:sp>
        <p:nvSpPr>
          <p:cNvPr id="110" name="Picture Placeholder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1" name="Picture Placeholder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2" name="Picture Placeholder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3" name="Picture Placeholder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4" name="Picture Placeholder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  <p:sp>
        <p:nvSpPr>
          <p:cNvPr id="115" name="Picture Placeholder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6" name="Picture Placeholder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17" name="Picture Placeholder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24" name="Text Placeholder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HOW</a:t>
            </a:r>
            <a:br>
              <a:rPr lang="en-US" dirty="0"/>
            </a:br>
            <a:r>
              <a:rPr lang="en-US" dirty="0"/>
              <a:t>TO</a:t>
            </a:r>
          </a:p>
        </p:txBody>
      </p:sp>
      <p:sp>
        <p:nvSpPr>
          <p:cNvPr id="125" name="Picture Placeholder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r>
              <a:rPr lang="en-US" dirty="0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10" Type="http://schemas.openxmlformats.org/officeDocument/2006/relationships/image" Target="../media/image16.png"/><Relationship Id="rId9" Type="http://schemas.openxmlformats.org/officeDocument/2006/relationships/image" Target="../media/image362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How are we doing?</a:t>
            </a:r>
            <a:endParaRPr lang="ru-RU" sz="35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48474" y="1412514"/>
            <a:ext cx="1477444" cy="633887"/>
          </a:xfrm>
        </p:spPr>
        <p:txBody>
          <a:bodyPr/>
          <a:lstStyle/>
          <a:p>
            <a:pPr algn="ctr"/>
            <a:r>
              <a:rPr lang="en-GB" sz="3000" b="1" dirty="0" smtClean="0">
                <a:solidFill>
                  <a:schemeClr val="accent2">
                    <a:lumMod val="75000"/>
                  </a:schemeClr>
                </a:solidFill>
                <a:latin typeface="Bookman Old Style" panose="02050604050505020204" pitchFamily="18" charset="0"/>
              </a:rPr>
              <a:t>10,555</a:t>
            </a:r>
            <a:endParaRPr lang="ru-RU" sz="3000" b="1" dirty="0">
              <a:solidFill>
                <a:schemeClr val="accent2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869606" y="1412514"/>
            <a:ext cx="1483199" cy="633887"/>
          </a:xfrm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accent3">
                    <a:lumMod val="75000"/>
                  </a:schemeClr>
                </a:solidFill>
                <a:latin typeface="+mj-lt"/>
              </a:rPr>
              <a:t>12,059</a:t>
            </a:r>
            <a:endParaRPr lang="ru-RU" sz="2800" b="1" dirty="0">
              <a:solidFill>
                <a:schemeClr val="accent3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19704" y="1412514"/>
            <a:ext cx="1459987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1,201</a:t>
            </a:r>
            <a:endParaRPr lang="ru-RU" sz="36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46591" y="1412514"/>
            <a:ext cx="1442084" cy="633887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1,990</a:t>
            </a:r>
            <a:endParaRPr lang="ru-RU" sz="3600" b="1" dirty="0">
              <a:solidFill>
                <a:schemeClr val="accent5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597327B-DAD4-457A-BEF9-25D63F8C2BE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Inbound calls</a:t>
            </a:r>
            <a:endParaRPr lang="ru-RU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6265D20-C5E0-4D0E-B22B-6E3BFDF993D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 smtClean="0"/>
              <a:t>Script items issued</a:t>
            </a:r>
            <a:endParaRPr lang="ru-RU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12DC2AE-5044-4A23-A165-0742BC31E3A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 smtClean="0"/>
              <a:t>Telephone consults</a:t>
            </a:r>
            <a:endParaRPr lang="ru-RU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A3BB328-E1AE-49F3-959D-D86A5BB2A8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129814" y="2100758"/>
            <a:ext cx="1483200" cy="416000"/>
          </a:xfrm>
        </p:spPr>
        <p:txBody>
          <a:bodyPr/>
          <a:lstStyle/>
          <a:p>
            <a:r>
              <a:rPr lang="en-US" sz="1600" dirty="0" smtClean="0"/>
              <a:t>Face to face appointments</a:t>
            </a:r>
            <a:endParaRPr lang="ru-RU" sz="1600" dirty="0"/>
          </a:p>
        </p:txBody>
      </p:sp>
      <p:pic>
        <p:nvPicPr>
          <p:cNvPr id="9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>
          <a:xfrm>
            <a:off x="5502550" y="2471218"/>
            <a:ext cx="766763" cy="766762"/>
          </a:xfr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6F7E1B58-5238-46CA-84EF-D6F53C63A0D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573946" y="4448703"/>
            <a:ext cx="1845089" cy="299064"/>
          </a:xfrm>
        </p:spPr>
        <p:txBody>
          <a:bodyPr/>
          <a:lstStyle/>
          <a:p>
            <a:r>
              <a:rPr lang="en-US" dirty="0" smtClean="0"/>
              <a:t>Month:</a:t>
            </a:r>
            <a:endParaRPr lang="ru-RU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FBC7ACE-41BF-4DD1-82FB-60DBD927CEC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 smtClean="0"/>
              <a:t>Referrals made</a:t>
            </a:r>
            <a:endParaRPr lang="ru-RU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311BD64-F862-4C85-8A6B-37D094B46EC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 smtClean="0"/>
              <a:t>Lab results processed</a:t>
            </a:r>
            <a:endParaRPr lang="ru-RU" dirty="0"/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9F49BD41-5F0B-49E8-AF7C-6FE6299E9CD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 smtClean="0"/>
              <a:t>Letters received</a:t>
            </a:r>
            <a:endParaRPr lang="ru-RU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E964837D-B749-47C0-8859-B608F056C11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en-US" dirty="0" smtClean="0"/>
              <a:t>Registered Patients</a:t>
            </a:r>
            <a:endParaRPr lang="ru-RU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algn="ctr"/>
            <a:r>
              <a:rPr lang="en-GB" sz="3600" b="1" dirty="0" smtClean="0">
                <a:solidFill>
                  <a:schemeClr val="accent6">
                    <a:lumMod val="75000"/>
                  </a:schemeClr>
                </a:solidFill>
                <a:latin typeface="+mj-lt"/>
              </a:rPr>
              <a:t>327</a:t>
            </a:r>
            <a:endParaRPr lang="ru-RU" sz="3600" b="1" dirty="0">
              <a:solidFill>
                <a:schemeClr val="accent6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869606" y="8200238"/>
            <a:ext cx="1483199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2">
                    <a:lumMod val="75000"/>
                  </a:schemeClr>
                </a:solidFill>
                <a:latin typeface="+mj-lt"/>
              </a:rPr>
              <a:t>1,697</a:t>
            </a:r>
            <a:endParaRPr lang="ru-RU" sz="36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19704" y="8200238"/>
            <a:ext cx="1459987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tx1">
                    <a:lumMod val="75000"/>
                  </a:schemeClr>
                </a:solidFill>
                <a:latin typeface="+mj-lt"/>
              </a:rPr>
              <a:t>1,444</a:t>
            </a:r>
            <a:endParaRPr lang="ru-RU" sz="3600" b="1" dirty="0">
              <a:solidFill>
                <a:schemeClr val="tx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46591" y="8200238"/>
            <a:ext cx="1442084" cy="633600"/>
          </a:xfrm>
        </p:spPr>
        <p:txBody>
          <a:bodyPr/>
          <a:lstStyle/>
          <a:p>
            <a:pPr algn="ctr"/>
            <a:r>
              <a:rPr lang="en-GB" sz="3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7,737</a:t>
            </a:r>
            <a:endParaRPr lang="ru-RU" sz="3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26"/>
          </p:nvPr>
        </p:nvSpPr>
        <p:spPr>
          <a:xfrm>
            <a:off x="2257329" y="4788693"/>
            <a:ext cx="2384870" cy="633600"/>
          </a:xfrm>
        </p:spPr>
        <p:txBody>
          <a:bodyPr/>
          <a:lstStyle/>
          <a:p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April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  <a:latin typeface="Bookman Old Style" panose="02050604050505020204" pitchFamily="18" charset="0"/>
              </a:rPr>
              <a:t>2026</a:t>
            </a:r>
            <a:endParaRPr lang="en-GB" sz="3200" b="1" dirty="0">
              <a:solidFill>
                <a:schemeClr val="accent1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3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0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9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1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28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3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2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4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3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7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49" name="Picture Placeholder 93" descr="Heart icon">
            <a:extLst>
              <a:ext uri="{FF2B5EF4-FFF2-40B4-BE49-F238E27FC236}">
                <a16:creationId xmlns:a16="http://schemas.microsoft.com/office/drawing/2014/main" id="{388BEC81-84A7-45CF-BD54-E74EC49E88AA}"/>
              </a:ext>
            </a:extLst>
          </p:cNvPr>
          <p:cNvPicPr>
            <a:picLocks noGrp="1" noChangeAspect="1"/>
          </p:cNvPicPr>
          <p:nvPr>
            <p:ph type="pic" sz="quarter" idx="35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>
            <a:fillRect/>
          </a:stretch>
        </p:blipFill>
        <p:spPr/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08209" y="335270"/>
            <a:ext cx="704964" cy="700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44594937_win32_fixed" id="{B5521646-1D6C-4E66-95A5-D5B2F9ED7BEE}" vid="{7A8A42A9-1DC3-4472-8777-57C3C16924B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Bookman Old Style</vt:lpstr>
      <vt:lpstr>Calibri</vt:lpstr>
      <vt:lpstr>Office Theme</vt:lpstr>
      <vt:lpstr>How are we doing?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2021-11-12T00:44:37Z</dcterms:created>
  <dcterms:modified xsi:type="dcterms:W3CDTF">2026-05-01T13:26:17Z</dcterms:modified>
</cp:coreProperties>
</file>