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1A"/>
    <a:srgbClr val="105A46"/>
    <a:srgbClr val="E4575E"/>
    <a:srgbClr val="F58A1F"/>
    <a:srgbClr val="B94034"/>
    <a:srgbClr val="B65A1F"/>
    <a:srgbClr val="B98200"/>
    <a:srgbClr val="587500"/>
    <a:srgbClr val="44BC92"/>
    <a:srgbClr val="1B5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89" autoAdjust="0"/>
  </p:normalViewPr>
  <p:slideViewPr>
    <p:cSldViewPr snapToGrid="0" showGuides="1">
      <p:cViewPr varScale="1">
        <p:scale>
          <a:sx n="82" d="100"/>
          <a:sy n="82" d="100"/>
        </p:scale>
        <p:origin x="3078" y="102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27D22-D115-4CF2-BE84-ED8A12B36F7E}" type="datetimeFigureOut">
              <a:rPr lang="ru-RU" smtClean="0"/>
              <a:t>01.06.2026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36092-2EDF-47BF-99B1-B87430F95B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5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26.svg"/><Relationship Id="rId21" Type="http://schemas.openxmlformats.org/officeDocument/2006/relationships/image" Target="../media/image207.svg"/><Relationship Id="rId7" Type="http://schemas.openxmlformats.org/officeDocument/2006/relationships/image" Target="../media/image68.svg"/><Relationship Id="rId12" Type="http://schemas.openxmlformats.org/officeDocument/2006/relationships/image" Target="../media/image6.png"/><Relationship Id="rId17" Type="http://schemas.openxmlformats.org/officeDocument/2006/relationships/image" Target="../media/image169.svg"/><Relationship Id="rId25" Type="http://schemas.openxmlformats.org/officeDocument/2006/relationships/image" Target="../media/image2410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2811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12.svg"/><Relationship Id="rId24" Type="http://schemas.openxmlformats.org/officeDocument/2006/relationships/image" Target="../media/image12.png"/><Relationship Id="rId5" Type="http://schemas.openxmlformats.org/officeDocument/2006/relationships/image" Target="../media/image413.svg"/><Relationship Id="rId15" Type="http://schemas.openxmlformats.org/officeDocument/2006/relationships/image" Target="../media/image1414.svg"/><Relationship Id="rId23" Type="http://schemas.openxmlformats.org/officeDocument/2006/relationships/image" Target="../media/image2215.svg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image" Target="../media/image1816.svg"/><Relationship Id="rId4" Type="http://schemas.openxmlformats.org/officeDocument/2006/relationships/image" Target="../media/image2.png"/><Relationship Id="rId9" Type="http://schemas.openxmlformats.org/officeDocument/2006/relationships/image" Target="../media/image817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618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aphic 65">
            <a:extLst>
              <a:ext uri="{FF2B5EF4-FFF2-40B4-BE49-F238E27FC236}">
                <a16:creationId xmlns:a16="http://schemas.microsoft.com/office/drawing/2014/main" id="{90B14DE5-DA3D-4674-BF58-3926C8A9D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5123375" y="6751033"/>
            <a:ext cx="1483200" cy="2142400"/>
          </a:xfrm>
          <a:prstGeom prst="rect">
            <a:avLst/>
          </a:prstGeom>
        </p:spPr>
      </p:pic>
      <p:pic>
        <p:nvPicPr>
          <p:cNvPr id="67" name="Graphic 66">
            <a:extLst>
              <a:ext uri="{FF2B5EF4-FFF2-40B4-BE49-F238E27FC236}">
                <a16:creationId xmlns:a16="http://schemas.microsoft.com/office/drawing/2014/main" id="{F519C58A-42C2-4EFF-90E4-9A2251618C3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3495279" y="6751033"/>
            <a:ext cx="1483200" cy="2142400"/>
          </a:xfrm>
          <a:prstGeom prst="rect">
            <a:avLst/>
          </a:prstGeom>
        </p:spPr>
      </p:pic>
      <p:pic>
        <p:nvPicPr>
          <p:cNvPr id="68" name="Graphic 67">
            <a:extLst>
              <a:ext uri="{FF2B5EF4-FFF2-40B4-BE49-F238E27FC236}">
                <a16:creationId xmlns:a16="http://schemas.microsoft.com/office/drawing/2014/main" id="{82AA0ABF-C12D-46ED-83CE-47F37AC0A8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V="1">
            <a:off x="1867182" y="6751033"/>
            <a:ext cx="1483200" cy="2142400"/>
          </a:xfrm>
          <a:prstGeom prst="rect">
            <a:avLst/>
          </a:prstGeom>
        </p:spPr>
      </p:pic>
      <p:pic>
        <p:nvPicPr>
          <p:cNvPr id="69" name="Graphic 68">
            <a:extLst>
              <a:ext uri="{FF2B5EF4-FFF2-40B4-BE49-F238E27FC236}">
                <a16:creationId xmlns:a16="http://schemas.microsoft.com/office/drawing/2014/main" id="{9E510651-FA50-4A92-BA3E-CE76CFE11AB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V="1">
            <a:off x="239085" y="6751033"/>
            <a:ext cx="1483200" cy="2142400"/>
          </a:xfrm>
          <a:prstGeom prst="rect">
            <a:avLst/>
          </a:prstGeom>
        </p:spPr>
      </p:pic>
      <p:pic>
        <p:nvPicPr>
          <p:cNvPr id="60" name="Graphic 59">
            <a:extLst>
              <a:ext uri="{FF2B5EF4-FFF2-40B4-BE49-F238E27FC236}">
                <a16:creationId xmlns:a16="http://schemas.microsoft.com/office/drawing/2014/main" id="{F6C9B6F4-3A93-4DCA-A42A-46222720EF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126322" y="1351383"/>
            <a:ext cx="1483200" cy="2142400"/>
          </a:xfrm>
          <a:prstGeom prst="rect">
            <a:avLst/>
          </a:prstGeom>
        </p:spPr>
      </p:pic>
      <p:pic>
        <p:nvPicPr>
          <p:cNvPr id="58" name="Graphic 57">
            <a:extLst>
              <a:ext uri="{FF2B5EF4-FFF2-40B4-BE49-F238E27FC236}">
                <a16:creationId xmlns:a16="http://schemas.microsoft.com/office/drawing/2014/main" id="{7FB68798-4EF5-491D-BDC4-288D15D2E3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498226" y="1351383"/>
            <a:ext cx="1483200" cy="2142400"/>
          </a:xfrm>
          <a:prstGeom prst="rect">
            <a:avLst/>
          </a:prstGeom>
        </p:spPr>
      </p:pic>
      <p:pic>
        <p:nvPicPr>
          <p:cNvPr id="55" name="Graphic 54">
            <a:extLst>
              <a:ext uri="{FF2B5EF4-FFF2-40B4-BE49-F238E27FC236}">
                <a16:creationId xmlns:a16="http://schemas.microsoft.com/office/drawing/2014/main" id="{B4E84C11-C343-4347-A2E3-0B7555BB642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870129" y="1351383"/>
            <a:ext cx="1483200" cy="2142400"/>
          </a:xfrm>
          <a:prstGeom prst="rect">
            <a:avLst/>
          </a:prstGeom>
        </p:spPr>
      </p:pic>
      <p:pic>
        <p:nvPicPr>
          <p:cNvPr id="53" name="Graphic 52">
            <a:extLst>
              <a:ext uri="{FF2B5EF4-FFF2-40B4-BE49-F238E27FC236}">
                <a16:creationId xmlns:a16="http://schemas.microsoft.com/office/drawing/2014/main" id="{D4AA3417-388D-4F52-A85A-B359D84DCD7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=""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42032" y="1351383"/>
            <a:ext cx="1483200" cy="2142400"/>
          </a:xfrm>
          <a:prstGeom prst="rect">
            <a:avLst/>
          </a:prstGeom>
        </p:spPr>
      </p:pic>
      <p:pic>
        <p:nvPicPr>
          <p:cNvPr id="82" name="Graphic 81">
            <a:extLst>
              <a:ext uri="{FF2B5EF4-FFF2-40B4-BE49-F238E27FC236}">
                <a16:creationId xmlns:a16="http://schemas.microsoft.com/office/drawing/2014/main" id="{D1B1C02E-9F07-4E40-BE13-F802E6138A6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=""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08660" y="3321109"/>
            <a:ext cx="5658712" cy="3666744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D8D41EC6-1A3C-43A4-A1A5-C4D0F47ADF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=""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2084832" y="3763929"/>
            <a:ext cx="2688336" cy="2688336"/>
          </a:xfrm>
          <a:prstGeom prst="rect">
            <a:avLst/>
          </a:prstGeom>
        </p:spPr>
      </p:pic>
      <p:pic>
        <p:nvPicPr>
          <p:cNvPr id="56" name="Graphic 55">
            <a:extLst>
              <a:ext uri="{FF2B5EF4-FFF2-40B4-BE49-F238E27FC236}">
                <a16:creationId xmlns:a16="http://schemas.microsoft.com/office/drawing/2014/main" id="{56C7FDEA-6D60-408B-BB92-E0FB7E8FAE5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=""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221200" y="3907603"/>
            <a:ext cx="2415600" cy="24156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3643133D-031F-4AB9-8E35-810217F817BA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=""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48477" y="251678"/>
            <a:ext cx="6361045" cy="877824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CAD03BDB-FEE2-49F5-A811-E7AE127D7B1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=""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1175604" y="251678"/>
            <a:ext cx="38013" cy="886968"/>
          </a:xfrm>
          <a:prstGeom prst="rect">
            <a:avLst/>
          </a:prstGeom>
        </p:spPr>
      </p:pic>
      <p:pic>
        <p:nvPicPr>
          <p:cNvPr id="70" name="Graphic 69">
            <a:extLst>
              <a:ext uri="{FF2B5EF4-FFF2-40B4-BE49-F238E27FC236}">
                <a16:creationId xmlns:a16="http://schemas.microsoft.com/office/drawing/2014/main" id="{3EB0F26B-EF67-45AE-B9D7-F16CE8D7600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3048" y="2089300"/>
            <a:ext cx="1472184" cy="12691"/>
          </a:xfrm>
          <a:prstGeom prst="rect">
            <a:avLst/>
          </a:prstGeom>
        </p:spPr>
      </p:pic>
      <p:pic>
        <p:nvPicPr>
          <p:cNvPr id="72" name="Graphic 71">
            <a:extLst>
              <a:ext uri="{FF2B5EF4-FFF2-40B4-BE49-F238E27FC236}">
                <a16:creationId xmlns:a16="http://schemas.microsoft.com/office/drawing/2014/main" id="{47995016-D4D8-4808-8CD3-32F79B0239A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3210" y="2089300"/>
            <a:ext cx="1472184" cy="12691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EE35787E-99B0-40C6-9105-C83783287C8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8800" y="2089300"/>
            <a:ext cx="1472184" cy="12691"/>
          </a:xfrm>
          <a:prstGeom prst="rect">
            <a:avLst/>
          </a:prstGeom>
        </p:spPr>
      </p:pic>
      <p:pic>
        <p:nvPicPr>
          <p:cNvPr id="74" name="Graphic 73">
            <a:extLst>
              <a:ext uri="{FF2B5EF4-FFF2-40B4-BE49-F238E27FC236}">
                <a16:creationId xmlns:a16="http://schemas.microsoft.com/office/drawing/2014/main" id="{54E4CDFC-F54D-4B24-A397-95EED4412D7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2089300"/>
            <a:ext cx="1472184" cy="12691"/>
          </a:xfrm>
          <a:prstGeom prst="rect">
            <a:avLst/>
          </a:prstGeom>
        </p:spPr>
      </p:pic>
      <p:pic>
        <p:nvPicPr>
          <p:cNvPr id="76" name="Graphic 75">
            <a:extLst>
              <a:ext uri="{FF2B5EF4-FFF2-40B4-BE49-F238E27FC236}">
                <a16:creationId xmlns:a16="http://schemas.microsoft.com/office/drawing/2014/main" id="{2C796C20-C435-47D1-A39F-36774906D44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9492" y="8143121"/>
            <a:ext cx="1472184" cy="12691"/>
          </a:xfrm>
          <a:prstGeom prst="rect">
            <a:avLst/>
          </a:prstGeom>
        </p:spPr>
      </p:pic>
      <p:pic>
        <p:nvPicPr>
          <p:cNvPr id="77" name="Graphic 76">
            <a:extLst>
              <a:ext uri="{FF2B5EF4-FFF2-40B4-BE49-F238E27FC236}">
                <a16:creationId xmlns:a16="http://schemas.microsoft.com/office/drawing/2014/main" id="{CC37E82C-07E7-4BD1-87B9-433A58C888EF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4458" y="8143121"/>
            <a:ext cx="1472184" cy="12691"/>
          </a:xfrm>
          <a:prstGeom prst="rect">
            <a:avLst/>
          </a:prstGeom>
        </p:spPr>
      </p:pic>
      <p:pic>
        <p:nvPicPr>
          <p:cNvPr id="78" name="Graphic 77">
            <a:extLst>
              <a:ext uri="{FF2B5EF4-FFF2-40B4-BE49-F238E27FC236}">
                <a16:creationId xmlns:a16="http://schemas.microsoft.com/office/drawing/2014/main" id="{84AEA474-6D1D-4F34-A07A-9A080818AF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9424" y="8143121"/>
            <a:ext cx="1472184" cy="12691"/>
          </a:xfrm>
          <a:prstGeom prst="rect">
            <a:avLst/>
          </a:prstGeom>
        </p:spPr>
      </p:pic>
      <p:pic>
        <p:nvPicPr>
          <p:cNvPr id="79" name="Graphic 78">
            <a:extLst>
              <a:ext uri="{FF2B5EF4-FFF2-40B4-BE49-F238E27FC236}">
                <a16:creationId xmlns:a16="http://schemas.microsoft.com/office/drawing/2014/main" id="{D5CF3E23-E5D2-4FB2-B1D6-C5C92BC809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8143121"/>
            <a:ext cx="1472184" cy="12691"/>
          </a:xfrm>
          <a:prstGeom prst="rect">
            <a:avLst/>
          </a:prstGeom>
        </p:spPr>
      </p:pic>
      <p:sp>
        <p:nvSpPr>
          <p:cNvPr id="83" name="Title 82">
            <a:extLst>
              <a:ext uri="{FF2B5EF4-FFF2-40B4-BE49-F238E27FC236}">
                <a16:creationId xmlns:a16="http://schemas.microsoft.com/office/drawing/2014/main" id="{B5AE010A-EACD-440E-AC17-9004D712CB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6907" y="278293"/>
            <a:ext cx="5191768" cy="889458"/>
          </a:xfrm>
        </p:spPr>
        <p:txBody>
          <a:bodyPr lIns="0" tIns="0" rIns="0" bIns="0">
            <a:noAutofit/>
          </a:bodyPr>
          <a:lstStyle>
            <a:lvl1pPr>
              <a:defRPr sz="5500" b="1">
                <a:solidFill>
                  <a:srgbClr val="105A46"/>
                </a:solidFill>
              </a:defRPr>
            </a:lvl1pPr>
          </a:lstStyle>
          <a:p>
            <a:r>
              <a:rPr lang="en-US" dirty="0"/>
              <a:t>SAVE MONEY</a:t>
            </a:r>
            <a:endParaRPr lang="ru-RU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0AD73A12-94F1-4703-97C7-FD47449AA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209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7" name="Text Placeholder 85">
            <a:extLst>
              <a:ext uri="{FF2B5EF4-FFF2-40B4-BE49-F238E27FC236}">
                <a16:creationId xmlns:a16="http://schemas.microsoft.com/office/drawing/2014/main" id="{7B4ECFC7-29BF-4BDC-BB76-B9AF9F9359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8" name="Text Placeholder 85">
            <a:extLst>
              <a:ext uri="{FF2B5EF4-FFF2-40B4-BE49-F238E27FC236}">
                <a16:creationId xmlns:a16="http://schemas.microsoft.com/office/drawing/2014/main" id="{EFB943BD-1D3A-4EE2-A63D-3C5C2B531E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5323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9" name="Text Placeholder 85">
            <a:extLst>
              <a:ext uri="{FF2B5EF4-FFF2-40B4-BE49-F238E27FC236}">
                <a16:creationId xmlns:a16="http://schemas.microsoft.com/office/drawing/2014/main" id="{323428F7-951E-4CF8-8B74-3ECD1B3BCD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2437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0" name="Text Placeholder 85">
            <a:extLst>
              <a:ext uri="{FF2B5EF4-FFF2-40B4-BE49-F238E27FC236}">
                <a16:creationId xmlns:a16="http://schemas.microsoft.com/office/drawing/2014/main" id="{B2E76416-7D8D-4677-8085-9B92E21A8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8209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1" name="Text Placeholder 85">
            <a:extLst>
              <a:ext uri="{FF2B5EF4-FFF2-40B4-BE49-F238E27FC236}">
                <a16:creationId xmlns:a16="http://schemas.microsoft.com/office/drawing/2014/main" id="{6A62EDE6-A234-48FA-845B-EF410E9C54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9550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2" name="Text Placeholder 85">
            <a:extLst>
              <a:ext uri="{FF2B5EF4-FFF2-40B4-BE49-F238E27FC236}">
                <a16:creationId xmlns:a16="http://schemas.microsoft.com/office/drawing/2014/main" id="{E1DD0CE4-601F-414D-8E56-61DA84EB7D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5323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3" name="Text Placeholder 85">
            <a:extLst>
              <a:ext uri="{FF2B5EF4-FFF2-40B4-BE49-F238E27FC236}">
                <a16:creationId xmlns:a16="http://schemas.microsoft.com/office/drawing/2014/main" id="{BC27ED56-2E02-4ABC-A4FB-BCFC447DEF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2437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4" name="Text Placeholder 85">
            <a:extLst>
              <a:ext uri="{FF2B5EF4-FFF2-40B4-BE49-F238E27FC236}">
                <a16:creationId xmlns:a16="http://schemas.microsoft.com/office/drawing/2014/main" id="{73A5BBB8-A715-40B2-9039-A2FFED2EDA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8473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FOOD</a:t>
            </a:r>
          </a:p>
        </p:txBody>
      </p:sp>
      <p:sp>
        <p:nvSpPr>
          <p:cNvPr id="95" name="Text Placeholder 85">
            <a:extLst>
              <a:ext uri="{FF2B5EF4-FFF2-40B4-BE49-F238E27FC236}">
                <a16:creationId xmlns:a16="http://schemas.microsoft.com/office/drawing/2014/main" id="{A7434300-ECE1-491F-B604-D20F99F4B7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9814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HEALTH</a:t>
            </a:r>
          </a:p>
        </p:txBody>
      </p:sp>
      <p:sp>
        <p:nvSpPr>
          <p:cNvPr id="96" name="Text Placeholder 85">
            <a:extLst>
              <a:ext uri="{FF2B5EF4-FFF2-40B4-BE49-F238E27FC236}">
                <a16:creationId xmlns:a16="http://schemas.microsoft.com/office/drawing/2014/main" id="{313E782D-6914-4FCB-9365-C17D54EC564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5587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CAR</a:t>
            </a:r>
          </a:p>
        </p:txBody>
      </p:sp>
      <p:sp>
        <p:nvSpPr>
          <p:cNvPr id="97" name="Text Placeholder 85">
            <a:extLst>
              <a:ext uri="{FF2B5EF4-FFF2-40B4-BE49-F238E27FC236}">
                <a16:creationId xmlns:a16="http://schemas.microsoft.com/office/drawing/2014/main" id="{7E1859DC-708F-42EE-A251-AC9E306F586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02701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HOUSE</a:t>
            </a:r>
          </a:p>
        </p:txBody>
      </p:sp>
      <p:sp>
        <p:nvSpPr>
          <p:cNvPr id="98" name="Text Placeholder 85">
            <a:extLst>
              <a:ext uri="{FF2B5EF4-FFF2-40B4-BE49-F238E27FC236}">
                <a16:creationId xmlns:a16="http://schemas.microsoft.com/office/drawing/2014/main" id="{9997C069-92D8-49B8-B0C5-F6218F5EAA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8473" y="7731933"/>
            <a:ext cx="1477445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PHONE</a:t>
            </a:r>
          </a:p>
        </p:txBody>
      </p:sp>
      <p:sp>
        <p:nvSpPr>
          <p:cNvPr id="99" name="Text Placeholder 85">
            <a:extLst>
              <a:ext uri="{FF2B5EF4-FFF2-40B4-BE49-F238E27FC236}">
                <a16:creationId xmlns:a16="http://schemas.microsoft.com/office/drawing/2014/main" id="{97C4DC24-F704-41E4-89E3-9CAE2B8941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9814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SHOPPING</a:t>
            </a:r>
          </a:p>
        </p:txBody>
      </p:sp>
      <p:sp>
        <p:nvSpPr>
          <p:cNvPr id="100" name="Text Placeholder 85">
            <a:extLst>
              <a:ext uri="{FF2B5EF4-FFF2-40B4-BE49-F238E27FC236}">
                <a16:creationId xmlns:a16="http://schemas.microsoft.com/office/drawing/2014/main" id="{12183DE9-8DA4-4F5F-B7F0-8AD42E8696D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69606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CREDITS</a:t>
            </a:r>
          </a:p>
        </p:txBody>
      </p:sp>
      <p:sp>
        <p:nvSpPr>
          <p:cNvPr id="101" name="Text Placeholder 85">
            <a:extLst>
              <a:ext uri="{FF2B5EF4-FFF2-40B4-BE49-F238E27FC236}">
                <a16:creationId xmlns:a16="http://schemas.microsoft.com/office/drawing/2014/main" id="{EEBCEA7E-7C4E-4A62-ACA4-F1D7BEDBBE1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96491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TAXES</a:t>
            </a:r>
          </a:p>
        </p:txBody>
      </p:sp>
      <p:sp>
        <p:nvSpPr>
          <p:cNvPr id="107" name="Text Placeholder 85">
            <a:extLst>
              <a:ext uri="{FF2B5EF4-FFF2-40B4-BE49-F238E27FC236}">
                <a16:creationId xmlns:a16="http://schemas.microsoft.com/office/drawing/2014/main" id="{87B2A277-9AB7-40AD-A27E-3FE3EF51FA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35682" y="5262498"/>
            <a:ext cx="1586637" cy="6336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8" name="Text Placeholder 85">
            <a:extLst>
              <a:ext uri="{FF2B5EF4-FFF2-40B4-BE49-F238E27FC236}">
                <a16:creationId xmlns:a16="http://schemas.microsoft.com/office/drawing/2014/main" id="{4498D6A6-0661-4FA5-BECE-0C362D1D4C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06456" y="4963730"/>
            <a:ext cx="1845089" cy="299064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rgbClr val="105A46"/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YOUR SAVINGS</a:t>
            </a:r>
          </a:p>
        </p:txBody>
      </p:sp>
      <p:sp>
        <p:nvSpPr>
          <p:cNvPr id="110" name="Picture Placeholder 109">
            <a:extLst>
              <a:ext uri="{FF2B5EF4-FFF2-40B4-BE49-F238E27FC236}">
                <a16:creationId xmlns:a16="http://schemas.microsoft.com/office/drawing/2014/main" id="{06083CEF-ECD1-4365-AB24-1D824EFEB0F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39222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1" name="Picture Placeholder 109">
            <a:extLst>
              <a:ext uri="{FF2B5EF4-FFF2-40B4-BE49-F238E27FC236}">
                <a16:creationId xmlns:a16="http://schemas.microsoft.com/office/drawing/2014/main" id="{85018C4A-F08C-4F16-B90A-46776FF3E45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57329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2" name="Picture Placeholder 109">
            <a:extLst>
              <a:ext uri="{FF2B5EF4-FFF2-40B4-BE49-F238E27FC236}">
                <a16:creationId xmlns:a16="http://schemas.microsoft.com/office/drawing/2014/main" id="{B84B31EE-1F0D-4395-95C9-C9868F84319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75436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3" name="Picture Placeholder 109">
            <a:extLst>
              <a:ext uri="{FF2B5EF4-FFF2-40B4-BE49-F238E27FC236}">
                <a16:creationId xmlns:a16="http://schemas.microsoft.com/office/drawing/2014/main" id="{2DB88BB7-5150-4EFE-B70B-25624E35773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493543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4" name="Picture Placeholder 109">
            <a:extLst>
              <a:ext uri="{FF2B5EF4-FFF2-40B4-BE49-F238E27FC236}">
                <a16:creationId xmlns:a16="http://schemas.microsoft.com/office/drawing/2014/main" id="{9E569632-68D6-4361-A151-463135D4D90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9222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5" name="Picture Placeholder 109">
            <a:extLst>
              <a:ext uri="{FF2B5EF4-FFF2-40B4-BE49-F238E27FC236}">
                <a16:creationId xmlns:a16="http://schemas.microsoft.com/office/drawing/2014/main" id="{134D31B6-DB70-45DB-8B41-2452E78771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257329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6" name="Picture Placeholder 109">
            <a:extLst>
              <a:ext uri="{FF2B5EF4-FFF2-40B4-BE49-F238E27FC236}">
                <a16:creationId xmlns:a16="http://schemas.microsoft.com/office/drawing/2014/main" id="{1876A071-8A78-485C-B7B6-BE2DA1B6BC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75436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7" name="Picture Placeholder 109">
            <a:extLst>
              <a:ext uri="{FF2B5EF4-FFF2-40B4-BE49-F238E27FC236}">
                <a16:creationId xmlns:a16="http://schemas.microsoft.com/office/drawing/2014/main" id="{DDE92D22-D301-4319-9160-33D66BFE4365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5493543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24" name="Text Placeholder 85">
            <a:extLst>
              <a:ext uri="{FF2B5EF4-FFF2-40B4-BE49-F238E27FC236}">
                <a16:creationId xmlns:a16="http://schemas.microsoft.com/office/drawing/2014/main" id="{A40A1A0C-6733-452E-8FCB-D325D91C7CB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 rot="16200000">
            <a:off x="343575" y="317244"/>
            <a:ext cx="813983" cy="746691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lang="en-US" sz="2300" b="1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HOW</a:t>
            </a:r>
            <a:br>
              <a:rPr lang="en-US" dirty="0"/>
            </a:br>
            <a:r>
              <a:rPr lang="en-US" dirty="0"/>
              <a:t>TO</a:t>
            </a:r>
          </a:p>
        </p:txBody>
      </p:sp>
      <p:sp>
        <p:nvSpPr>
          <p:cNvPr id="125" name="Picture Placeholder 109">
            <a:extLst>
              <a:ext uri="{FF2B5EF4-FFF2-40B4-BE49-F238E27FC236}">
                <a16:creationId xmlns:a16="http://schemas.microsoft.com/office/drawing/2014/main" id="{508071EB-230E-46A4-80EF-3A63549DF02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45619" y="4138051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3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10" Type="http://schemas.openxmlformats.org/officeDocument/2006/relationships/image" Target="../media/image16.png"/><Relationship Id="rId9" Type="http://schemas.openxmlformats.org/officeDocument/2006/relationships/image" Target="../media/image362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CA7A8-ABF8-4130-B205-B5514548D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smtClean="0"/>
              <a:t>How are we doing?</a:t>
            </a:r>
            <a:endParaRPr lang="ru-RU" sz="35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0DF30-AB8C-47BC-91D0-4F4C1606AD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8474" y="1412514"/>
            <a:ext cx="1477444" cy="633887"/>
          </a:xfrm>
        </p:spPr>
        <p:txBody>
          <a:bodyPr/>
          <a:lstStyle/>
          <a:p>
            <a:pPr algn="ctr"/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10,526</a:t>
            </a:r>
            <a:endParaRPr lang="ru-RU" sz="30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C11EC0-2D54-4EA3-A39B-10A154E6A6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869606" y="1412514"/>
            <a:ext cx="1483199" cy="633887"/>
          </a:xfrm>
        </p:spPr>
        <p:txBody>
          <a:bodyPr/>
          <a:lstStyle/>
          <a:p>
            <a:pPr algn="ctr"/>
            <a:r>
              <a:rPr lang="en-GB" sz="2800" b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11,415</a:t>
            </a:r>
            <a:endParaRPr lang="ru-RU" sz="2800" b="1" dirty="0">
              <a:solidFill>
                <a:schemeClr val="accent3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17A2E57-533F-4FDB-889C-8058C9638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19704" y="1412514"/>
            <a:ext cx="1459987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1,505</a:t>
            </a:r>
            <a:endParaRPr lang="ru-RU" sz="3600" b="1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A58065-CE3F-4C57-A205-02F581617D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46591" y="1412514"/>
            <a:ext cx="1442084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2,635</a:t>
            </a:r>
            <a:endParaRPr lang="ru-RU" sz="3600" b="1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597327B-DAD4-457A-BEF9-25D63F8C2B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Inbound calls</a:t>
            </a:r>
            <a:endParaRPr lang="ru-RU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6265D20-C5E0-4D0E-B22B-6E3BFDF993D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Script items issued</a:t>
            </a:r>
            <a:endParaRPr lang="ru-RU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12DC2AE-5044-4A23-A165-0742BC31E3A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Telephone consults</a:t>
            </a:r>
            <a:endParaRPr lang="ru-RU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A3BB328-E1AE-49F3-959D-D86A5BB2A8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29814" y="2100758"/>
            <a:ext cx="1483200" cy="416000"/>
          </a:xfrm>
        </p:spPr>
        <p:txBody>
          <a:bodyPr/>
          <a:lstStyle/>
          <a:p>
            <a:r>
              <a:rPr lang="en-US" sz="1600" dirty="0" smtClean="0"/>
              <a:t>Face to face appointments</a:t>
            </a:r>
            <a:endParaRPr lang="ru-RU" sz="1600" dirty="0"/>
          </a:p>
        </p:txBody>
      </p:sp>
      <p:pic>
        <p:nvPicPr>
          <p:cNvPr id="9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1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5502550" y="2471218"/>
            <a:ext cx="766763" cy="766762"/>
          </a:xfr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F7E1B58-5238-46CA-84EF-D6F53C63A0D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573946" y="4448703"/>
            <a:ext cx="1845089" cy="299064"/>
          </a:xfrm>
        </p:spPr>
        <p:txBody>
          <a:bodyPr/>
          <a:lstStyle/>
          <a:p>
            <a:r>
              <a:rPr lang="en-US" dirty="0" smtClean="0"/>
              <a:t>Month:</a:t>
            </a:r>
            <a:endParaRPr lang="ru-RU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FBC7ACE-41BF-4DD1-82FB-60DBD927CEC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smtClean="0"/>
              <a:t>Referrals made</a:t>
            </a:r>
            <a:endParaRPr lang="ru-RU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311BD64-F862-4C85-8A6B-37D094B46EC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 smtClean="0"/>
              <a:t>Lab results processed</a:t>
            </a:r>
            <a:endParaRPr lang="ru-RU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9F49BD41-5F0B-49E8-AF7C-6FE6299E9CD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 smtClean="0"/>
              <a:t>Letters received</a:t>
            </a:r>
            <a:endParaRPr lang="ru-RU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964837D-B749-47C0-8859-B608F056C11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 smtClean="0"/>
              <a:t>Registered Patients</a:t>
            </a:r>
            <a:endParaRPr lang="ru-R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566C738-D968-418F-8856-EF4E76E999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algn="ctr"/>
            <a:r>
              <a:rPr lang="en-GB" sz="36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331</a:t>
            </a:r>
            <a:endParaRPr lang="ru-RU" sz="3600" b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44FA19-886F-400B-8F4B-304605162A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869606" y="8200238"/>
            <a:ext cx="1483199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1,600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5A1FC36-9475-4B00-93FA-42D000222D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519704" y="8200238"/>
            <a:ext cx="1459987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1,296</a:t>
            </a:r>
            <a:endParaRPr lang="ru-RU" sz="3600" b="1" dirty="0">
              <a:solidFill>
                <a:schemeClr val="tx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BE9F4AE-6660-47E7-9A2C-E221974BEF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46591" y="8200238"/>
            <a:ext cx="1442084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7,747</a:t>
            </a:r>
            <a:endParaRPr lang="ru-RU" sz="3600" b="1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26"/>
          </p:nvPr>
        </p:nvSpPr>
        <p:spPr>
          <a:xfrm>
            <a:off x="2257329" y="4788693"/>
            <a:ext cx="2384870" cy="633600"/>
          </a:xfrm>
        </p:spPr>
        <p:txBody>
          <a:bodyPr/>
          <a:lstStyle/>
          <a:p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May </a:t>
            </a:r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2026</a:t>
            </a:r>
            <a:endParaRPr lang="en-GB" sz="3200" b="1" dirty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0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0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9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1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8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3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7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4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5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8209" y="335270"/>
            <a:ext cx="704964" cy="70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rgbClr val="F58A1F"/>
      </a:dk1>
      <a:lt1>
        <a:srgbClr val="FFFFFF"/>
      </a:lt1>
      <a:dk2>
        <a:srgbClr val="E1C300"/>
      </a:dk2>
      <a:lt2>
        <a:srgbClr val="E4575E"/>
      </a:lt2>
      <a:accent1>
        <a:srgbClr val="8FD7BE"/>
      </a:accent1>
      <a:accent2>
        <a:srgbClr val="9E84BB"/>
      </a:accent2>
      <a:accent3>
        <a:srgbClr val="6C70C6"/>
      </a:accent3>
      <a:accent4>
        <a:srgbClr val="4D82BF"/>
      </a:accent4>
      <a:accent5>
        <a:srgbClr val="009CC2"/>
      </a:accent5>
      <a:accent6>
        <a:srgbClr val="9BC100"/>
      </a:accent6>
      <a:hlink>
        <a:srgbClr val="000000"/>
      </a:hlink>
      <a:folHlink>
        <a:srgbClr val="000000"/>
      </a:folHlink>
    </a:clrScheme>
    <a:fontScheme name="Custom 7">
      <a:majorFont>
        <a:latin typeface="Bookman Old Style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44594937_win32_fixed" id="{B5521646-1D6C-4E66-95A5-D5B2F9ED7BEE}" vid="{7A8A42A9-1DC3-4472-8777-57C3C16924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Bookman Old Style</vt:lpstr>
      <vt:lpstr>Calibri</vt:lpstr>
      <vt:lpstr>Office Theme</vt:lpstr>
      <vt:lpstr>How are we doing?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2021-11-12T00:44:37Z</dcterms:created>
  <dcterms:modified xsi:type="dcterms:W3CDTF">2026-06-01T06:35:33Z</dcterms:modified>
</cp:coreProperties>
</file>